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62" r:id="rId2"/>
    <p:sldId id="329" r:id="rId3"/>
    <p:sldId id="313" r:id="rId4"/>
    <p:sldId id="322" r:id="rId5"/>
    <p:sldId id="306" r:id="rId6"/>
    <p:sldId id="316" r:id="rId7"/>
    <p:sldId id="321" r:id="rId8"/>
    <p:sldId id="314" r:id="rId9"/>
    <p:sldId id="323" r:id="rId10"/>
    <p:sldId id="320" r:id="rId11"/>
    <p:sldId id="317" r:id="rId12"/>
    <p:sldId id="377" r:id="rId13"/>
    <p:sldId id="375" r:id="rId14"/>
    <p:sldId id="325" r:id="rId15"/>
    <p:sldId id="324" r:id="rId16"/>
    <p:sldId id="315" r:id="rId17"/>
    <p:sldId id="319" r:id="rId18"/>
    <p:sldId id="334" r:id="rId19"/>
    <p:sldId id="368" r:id="rId20"/>
    <p:sldId id="336" r:id="rId21"/>
    <p:sldId id="378" r:id="rId22"/>
    <p:sldId id="326" r:id="rId23"/>
    <p:sldId id="373" r:id="rId24"/>
    <p:sldId id="369" r:id="rId25"/>
    <p:sldId id="371" r:id="rId26"/>
    <p:sldId id="372" r:id="rId27"/>
    <p:sldId id="327" r:id="rId28"/>
    <p:sldId id="374" r:id="rId29"/>
    <p:sldId id="340" r:id="rId30"/>
  </p:sldIdLst>
  <p:sldSz cx="9144000" cy="5143500" type="screen16x9"/>
  <p:notesSz cx="6858000" cy="9144000"/>
  <p:embeddedFontLst>
    <p:embeddedFont>
      <p:font typeface="Hind" panose="02000000000000000000" pitchFamily="2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A"/>
    <a:srgbClr val="55CFE8"/>
    <a:srgbClr val="5B6772"/>
    <a:srgbClr val="FF6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53FD1-8A3B-4E45-819D-2C8D35525604}">
  <a:tblStyle styleId="{3A653FD1-8A3B-4E45-819D-2C8D35525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52"/>
    <p:restoredTop sz="90460"/>
  </p:normalViewPr>
  <p:slideViewPr>
    <p:cSldViewPr snapToGrid="0" snapToObjects="1">
      <p:cViewPr>
        <p:scale>
          <a:sx n="206" d="100"/>
          <a:sy n="206" d="100"/>
        </p:scale>
        <p:origin x="968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What is React Native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Installation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View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Text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Stylesheet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ScrollView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(P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Button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Alert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TextInput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State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Timer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(Countdown Timer)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Break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ListView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ToDo</a:t>
            </a:r>
            <a:r>
              <a:rPr lang="en-US" dirty="0"/>
              <a:t> List)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Asynchronous Storage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Navigation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(Money Management App)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Button,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  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  from './Styles';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pressButton = ()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Alert.alert('Button tapped!')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 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&lt;Button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title="Press Me"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onPress={</a:t>
            </a: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.pressButton}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725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 StyleSheet } 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StyleSheet.create({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margin: 24,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fontSize: 18,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fontWeight: 'bold',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textAlign: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color: '#34495e'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flex: 1,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flexDirection: 'column',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justifyContent: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alignItems: 'stretch'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502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5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Button,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  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  from './Styles';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pressButton = ()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Alert.alert('Button tapped!')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 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&lt;Button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title="Press Me"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onPress={</a:t>
            </a: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.pressButton}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419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 StyleSheet } 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StyleSheet.create({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margin: 24,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fontSize: 18,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fontWeight: 'bold',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textAlign: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color: '#34495e'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flex: 1,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flexDirection: 'column',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justifyContent: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alignItems: 'stretch'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34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146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 React from 'react';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 from './Styles';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Button,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TextInput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 from 'react-native';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 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&lt;TextInput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value={</a:t>
            </a: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.state.item}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returnKeyType="done"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onChangeText={</a:t>
            </a: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.storeText}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onSubmitEditing={</a:t>
            </a: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.showText}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placeholder="type something"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style={styles.text}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constructor(props)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super(props);</a:t>
            </a:r>
          </a:p>
          <a:p>
            <a:pPr marL="139700" indent="0">
              <a:buNone/>
            </a:pP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.state = { item: '' };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storeText = text =&gt; {</a:t>
            </a:r>
          </a:p>
          <a:p>
            <a:pPr marL="139700" indent="0">
              <a:buNone/>
            </a:pP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item: text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showText = ()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Alert.alert(</a:t>
            </a:r>
            <a:r>
              <a:rPr lang="en-MY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.state.item)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02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 StyleSheet } 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StyleSheet.create({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margin: 24,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fontSize: 18,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fontWeight: 'bold',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textAlign: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color: '#34495e'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flex: 1,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flexDirection: 'column',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justifyContent: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alignItems: 'stretch'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257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562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 Text, View} from 'react-native’;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 from './Styles';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 =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isShowingText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true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componentDidMount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setInterval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(()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previousState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return{ 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isShowingText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!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previousState.isShowingText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};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}, 1000);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this.state.isShowingText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? 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style={styles.text}&gt;One&lt;/Text&gt;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style={styles.text}&gt;Two&lt;/Text&gt;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2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9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604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693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782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React, { Component} from 'react’;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ListView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Text, TextInput, View} from 'react-native’;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 from './Styles'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 =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listItems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["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look","at","all","those","chickens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"]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dataSource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newListView.DataSource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({ 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rowHasChanged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(r1, r2) =&gt; r1 !== r2 })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renderRow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rowData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rowData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ListView</a:t>
            </a: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dataSource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this.dataSource.cloneWithRows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this.state.listItems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)}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renderRow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this.renderRow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style={styles.view}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563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React, { Component} from 'react’;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ListView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Text, TextInput, View} from 'react-native’;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 from './Styles'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 =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listItems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["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look","at","all","those","chickens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"]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dataSource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newListView.DataSource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({ 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rowHasChanged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(r1, r2) =&gt; r1 !== r2 })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renderRow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rowData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rowData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ListView</a:t>
            </a: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dataSource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this.dataSource.cloneWithRows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this.state.listItems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)}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renderRow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this.renderRow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style={styles.view}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0568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83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 Text, View,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AsyncStorage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TextInput, Button} from 'react-native’;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 from'./Styles'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componentDidMount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AsyncStorage.getItem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nameDB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.then((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nameJSON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JSON.parse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nameJSON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save = (name)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AsyncStorage.setItem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nameDB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JSON.stringify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(name))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 =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'',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name: ''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onSave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()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this.state.name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name: ''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this.save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this.state.name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onChangeText = text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name: text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&lt;TextInput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style={styles.text}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placeholder='Enter Name'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onChangeText={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this.onChangeText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&lt;Button title="save” onPress={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this.onSave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 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br>
              <a:rPr lang="en-MY" dirty="0"/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456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494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 Text, View,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AsyncStorage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TextInput, Button} from 'react-native’;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 from'./Styles'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componentDidMount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AsyncStorage.getItem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nameDB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.then((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nameJSON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JSON.parse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nameJSON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save = (name)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AsyncStorage.setItem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nameDB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JSON.stringify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(name))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 = 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'',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name: ''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onSave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()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this.state.name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name: ''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this.save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this.state.name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onChangeText = text =&gt;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this.setState({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name: text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&lt;TextInput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style={styles.text}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placeholder='Enter Name'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onChangeText={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this.onChangeText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&lt;Button title="save” onPress={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this.onSave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 /&gt;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this.state.nameStored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br>
              <a:rPr lang="en-MY" dirty="0"/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725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65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 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styles from './Styles';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 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&lt;View style={styles.view}&gt;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style={styles.text}&gt;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Hello World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33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2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 StyleSheet } 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StyleSheet.create({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margin: 24,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fontSize: 18,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fontWeight: 'bold',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textAlign: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color: '#34495e'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flex: 1,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flexDirection: 'column',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justifyContent: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alignItems: 'stretch'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88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 StyleSheet } from 'react-native';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StyleSheet.create({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margin: 24,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fontSize: 18,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fontWeight: 'bold',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textAlign: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color: '#34495e'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view: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flex: 1,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flexDirection: 'column',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justifyContent: 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alignItems: 'stretch'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});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75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* as React from 'react’;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 { Image, Text, ScrollView} from 'react-native’;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export default class App extends React.Component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render() {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return(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&lt;ScrollView&gt;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style={{ fontSize: 130, color: 'pink', 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paddingTop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30}}&gt;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 this the 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Krusty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Krab?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&lt;Image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source={{</a:t>
            </a:r>
          </a:p>
          <a:p>
            <a:pPr marL="139700" indent="0">
              <a:buNone/>
            </a:pP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uri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'http://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bit.do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patstar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width: 200,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height: 250,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/&gt;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&lt;Text style={{ fontSize: 130, color: '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lightgreen</a:t>
            </a: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'}}&gt;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 this is </a:t>
            </a:r>
            <a:r>
              <a:rPr lang="en-MY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patrick</a:t>
            </a: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&lt;/Text&gt;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&lt;/ScrollView&gt;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39700" indent="0">
              <a:buNone/>
            </a:pPr>
            <a:br>
              <a:rPr lang="en-MY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br>
              <a:rPr lang="en-MY" dirty="0"/>
            </a:br>
            <a:endParaRPr lang="en-MY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379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36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60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1">
            <a:extLst>
              <a:ext uri="{FF2B5EF4-FFF2-40B4-BE49-F238E27FC236}">
                <a16:creationId xmlns:a16="http://schemas.microsoft.com/office/drawing/2014/main" id="{DD18E965-DA60-4449-8266-818569DB7265}"/>
              </a:ext>
            </a:extLst>
          </p:cNvPr>
          <p:cNvSpPr txBox="1">
            <a:spLocks/>
          </p:cNvSpPr>
          <p:nvPr/>
        </p:nvSpPr>
        <p:spPr>
          <a:xfrm>
            <a:off x="1324307" y="193538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9600" dirty="0">
                <a:solidFill>
                  <a:srgbClr val="55CFE8"/>
                </a:solidFill>
                <a:latin typeface="Montserrat" pitchFamily="2" charset="77"/>
              </a:rPr>
              <a:t>React</a:t>
            </a:r>
            <a:r>
              <a:rPr lang="en-MY" sz="9600" dirty="0">
                <a:latin typeface="Montserrat" pitchFamily="2" charset="77"/>
              </a:rPr>
              <a:t> </a:t>
            </a:r>
            <a:r>
              <a:rPr lang="en-MY" sz="9600" dirty="0">
                <a:solidFill>
                  <a:srgbClr val="FFD67A"/>
                </a:solidFill>
                <a:latin typeface="Montserrat" pitchFamily="2" charset="77"/>
              </a:rPr>
              <a:t>Native</a:t>
            </a:r>
            <a:endParaRPr lang="en-MY" sz="7200" dirty="0">
              <a:solidFill>
                <a:srgbClr val="FFD67A"/>
              </a:solidFill>
              <a:latin typeface="Montserrat" pitchFamily="2" charset="77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417296" y="2456129"/>
            <a:ext cx="6091181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4000" dirty="0">
                <a:latin typeface="Montserrat" pitchFamily="2" charset="77"/>
              </a:rPr>
              <a:t>WORKSHOP</a:t>
            </a:r>
            <a:endParaRPr sz="7200" dirty="0">
              <a:latin typeface="Montserrat" pitchFamily="2" charset="77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417296" y="3382466"/>
            <a:ext cx="61181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Developing </a:t>
            </a:r>
            <a:r>
              <a:rPr lang="en" i="1" dirty="0">
                <a:solidFill>
                  <a:srgbClr val="FFD67A"/>
                </a:solidFill>
                <a:latin typeface="Raleway" panose="020B0503030101060003" pitchFamily="34" charset="77"/>
              </a:rPr>
              <a:t>cross-platform</a:t>
            </a:r>
            <a:r>
              <a:rPr lang="en" dirty="0">
                <a:latin typeface="Raleway" panose="020B0503030101060003" pitchFamily="34" charset="77"/>
              </a:rPr>
              <a:t> mobile apps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5237114" y="182876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Shape 227"/>
          <p:cNvGrpSpPr/>
          <p:nvPr/>
        </p:nvGrpSpPr>
        <p:grpSpPr>
          <a:xfrm rot="16200000">
            <a:off x="6839505" y="2399222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914696" y="1291723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CD61F4-7781-FB47-8372-F83A35C3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792" y="125042"/>
            <a:ext cx="2627634" cy="18568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0720C-3CE6-D941-89BE-3665F48D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64" y="-1"/>
            <a:ext cx="286622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05" y="-289023"/>
            <a:ext cx="8351349" cy="55823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63A4D4-7F67-5348-9F74-FBE5B20CBFCA}"/>
              </a:ext>
            </a:extLst>
          </p:cNvPr>
          <p:cNvSpPr/>
          <p:nvPr/>
        </p:nvSpPr>
        <p:spPr>
          <a:xfrm>
            <a:off x="4001819" y="324580"/>
            <a:ext cx="55874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Alert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‘./Styles’; 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pressButton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.alert(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'Button tapped!’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&lt;Button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title="Press Me"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onPress={this.pressButton}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F5A588-E2D3-9E42-8FE2-53CD37AD32FF}"/>
              </a:ext>
            </a:extLst>
          </p:cNvPr>
          <p:cNvSpPr/>
          <p:nvPr/>
        </p:nvSpPr>
        <p:spPr>
          <a:xfrm>
            <a:off x="4001820" y="324580"/>
            <a:ext cx="55874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‘./Styles’; 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pressButton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Alert.alert('Button tapped!’)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&lt;Button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title="Press Me"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onPress={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.pressButton}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3217E-E873-034B-968D-7A382779DD14}"/>
              </a:ext>
            </a:extLst>
          </p:cNvPr>
          <p:cNvSpPr/>
          <p:nvPr/>
        </p:nvSpPr>
        <p:spPr>
          <a:xfrm>
            <a:off x="4001819" y="324579"/>
            <a:ext cx="55874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Button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‘./Styles’; 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pressButton = 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Alert.alert('Button tapped!’)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Button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title=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"Press Me"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onPress={this.pressButton}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FFE7F-0DB6-6844-8A8B-AAE7163A74DA}"/>
              </a:ext>
            </a:extLst>
          </p:cNvPr>
          <p:cNvSpPr/>
          <p:nvPr/>
        </p:nvSpPr>
        <p:spPr>
          <a:xfrm>
            <a:off x="4001818" y="324579"/>
            <a:ext cx="55874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Button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Alert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styles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‘./Styles’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 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pressButton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.alert(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'Button tapped!’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title=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"Press Me"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onPress={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.pressButton}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74C3B3-3661-7443-B0D2-52427E4E8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65" y="0"/>
            <a:ext cx="286622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" y="0"/>
            <a:ext cx="769487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D1A8D-A9D7-E940-B987-3C3DB3522139}"/>
              </a:ext>
            </a:extLst>
          </p:cNvPr>
          <p:cNvSpPr/>
          <p:nvPr/>
        </p:nvSpPr>
        <p:spPr>
          <a:xfrm>
            <a:off x="1300163" y="1285334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HTML/CSS/JS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CBDF9-FF46-B240-9F7F-E20E4B4D8762}"/>
              </a:ext>
            </a:extLst>
          </p:cNvPr>
          <p:cNvSpPr/>
          <p:nvPr/>
        </p:nvSpPr>
        <p:spPr>
          <a:xfrm>
            <a:off x="5009935" y="1228242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React Native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4DC9C-5AB6-034E-B5F0-26C0B223C275}"/>
              </a:ext>
            </a:extLst>
          </p:cNvPr>
          <p:cNvSpPr/>
          <p:nvPr/>
        </p:nvSpPr>
        <p:spPr>
          <a:xfrm>
            <a:off x="1300163" y="182606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function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onPress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() {</a:t>
            </a:r>
          </a:p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    alert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(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'Clicked!'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)</a:t>
            </a: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41A4BA-8658-5B4B-ABCD-634622E5C82A}"/>
              </a:ext>
            </a:extLst>
          </p:cNvPr>
          <p:cNvSpPr/>
          <p:nvPr/>
        </p:nvSpPr>
        <p:spPr>
          <a:xfrm>
            <a:off x="1300163" y="302550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&lt;button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onclick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”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onPress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()"</a:t>
            </a:r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   Press Me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&lt;/button&gt;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EF3FD-9ED4-BA46-AA9F-988009EB6180}"/>
              </a:ext>
            </a:extLst>
          </p:cNvPr>
          <p:cNvSpPr/>
          <p:nvPr/>
        </p:nvSpPr>
        <p:spPr>
          <a:xfrm>
            <a:off x="5009935" y="302550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&lt;Button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    title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"Press Me"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    onPress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{</a:t>
            </a:r>
            <a:r>
              <a:rPr lang="en-MY" i="1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this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onPress}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/&gt;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F13FD-A41F-A24E-BCD2-886A13D95BB4}"/>
              </a:ext>
            </a:extLst>
          </p:cNvPr>
          <p:cNvSpPr/>
          <p:nvPr/>
        </p:nvSpPr>
        <p:spPr>
          <a:xfrm>
            <a:off x="5009935" y="182306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onPress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() </a:t>
            </a:r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=&gt;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{</a:t>
            </a: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   Alert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alert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(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‘Tapped!'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)</a:t>
            </a: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605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798793" y="2326675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5400" dirty="0" err="1">
                <a:solidFill>
                  <a:srgbClr val="55CFE8"/>
                </a:solidFill>
                <a:latin typeface="Montserrat" pitchFamily="2" charset="77"/>
              </a:rPr>
              <a:t>TouchableOpacity</a:t>
            </a:r>
            <a:br>
              <a:rPr lang="en" sz="54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4400" i="1" dirty="0">
                <a:solidFill>
                  <a:srgbClr val="FFD67A"/>
                </a:solidFill>
                <a:latin typeface="Montserrat" pitchFamily="2" charset="77"/>
              </a:rPr>
              <a:t>&amp;</a:t>
            </a:r>
            <a:br>
              <a:rPr lang="en" sz="54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5400" dirty="0">
                <a:solidFill>
                  <a:srgbClr val="55CFE8"/>
                </a:solidFill>
                <a:latin typeface="Montserrat" pitchFamily="2" charset="77"/>
              </a:rPr>
              <a:t>Image</a:t>
            </a:r>
            <a:endParaRPr sz="54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09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57" y="-402178"/>
            <a:ext cx="8746948" cy="58467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96217A-4A07-2347-855C-92779350C34C}"/>
              </a:ext>
            </a:extLst>
          </p:cNvPr>
          <p:cNvSpPr/>
          <p:nvPr/>
        </p:nvSpPr>
        <p:spPr>
          <a:xfrm>
            <a:off x="3755201" y="351502"/>
            <a:ext cx="70326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Text, View, Alert, 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 Image}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from 'react-native';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showAlert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.alert(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"no this is 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patrick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onPress={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.showAlert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&lt;Image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source={{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"http://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width: 200,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height: 250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362B91-D906-5943-9711-534D37635071}"/>
              </a:ext>
            </a:extLst>
          </p:cNvPr>
          <p:cNvSpPr/>
          <p:nvPr/>
        </p:nvSpPr>
        <p:spPr>
          <a:xfrm>
            <a:off x="3755202" y="351502"/>
            <a:ext cx="70326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Text, View, Alert, 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 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Image}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from 'react-native';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showAlert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Alert.alert("no this is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patrick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onPress={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this.showAlert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&lt;Image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source={{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"http://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width: 200,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height: 250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AA641-44D4-F94E-8618-4C69A7EA5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41" y="-64446"/>
            <a:ext cx="2866225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A97186-63DC-B646-8840-0F2720EF6507}"/>
              </a:ext>
            </a:extLst>
          </p:cNvPr>
          <p:cNvSpPr/>
          <p:nvPr/>
        </p:nvSpPr>
        <p:spPr>
          <a:xfrm>
            <a:off x="3755203" y="351502"/>
            <a:ext cx="70326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Image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'react-native'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showAlert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.alert(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"no this is 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patrick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onPress={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.showAlert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Image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source={{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"http://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width: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200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height: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250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TouchableOpacity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7DF6A-A32F-B84C-A2D2-F85F9145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42" y="-50558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" y="0"/>
            <a:ext cx="769487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D1A8D-A9D7-E940-B987-3C3DB3522139}"/>
              </a:ext>
            </a:extLst>
          </p:cNvPr>
          <p:cNvSpPr/>
          <p:nvPr/>
        </p:nvSpPr>
        <p:spPr>
          <a:xfrm>
            <a:off x="1300163" y="882421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HTML/CSS/JS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CBDF9-FF46-B240-9F7F-E20E4B4D8762}"/>
              </a:ext>
            </a:extLst>
          </p:cNvPr>
          <p:cNvSpPr/>
          <p:nvPr/>
        </p:nvSpPr>
        <p:spPr>
          <a:xfrm>
            <a:off x="5124660" y="880392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React Native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EAC60E-B4CC-8B4C-ADF3-0AECAE40F397}"/>
              </a:ext>
            </a:extLst>
          </p:cNvPr>
          <p:cNvSpPr/>
          <p:nvPr/>
        </p:nvSpPr>
        <p:spPr>
          <a:xfrm>
            <a:off x="5124660" y="137335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&lt;Image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source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{{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</a:t>
            </a:r>
            <a:r>
              <a:rPr lang="en-MY" dirty="0" err="1">
                <a:solidFill>
                  <a:srgbClr val="BAE67E"/>
                </a:solidFill>
                <a:latin typeface="BlexMono Nerd Font Mono" panose="020B0509050203000203" pitchFamily="49" charset="77"/>
              </a:rPr>
              <a:t>uri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”</a:t>
            </a:r>
            <a:r>
              <a:rPr lang="en-MY" dirty="0" err="1">
                <a:solidFill>
                  <a:srgbClr val="BAE67E"/>
                </a:solidFill>
                <a:latin typeface="BlexMono Nerd Font Mono" panose="020B0509050203000203" pitchFamily="49" charset="77"/>
              </a:rPr>
              <a:t>image.png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width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200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height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200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}}</a:t>
            </a:r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/&gt;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5153E-6AFE-3947-8B79-540C0FFFA71C}"/>
              </a:ext>
            </a:extLst>
          </p:cNvPr>
          <p:cNvSpPr/>
          <p:nvPr/>
        </p:nvSpPr>
        <p:spPr>
          <a:xfrm>
            <a:off x="5124660" y="308730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&lt;Text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style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{{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fontSize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50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color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'blue'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}}</a:t>
            </a:r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   Hello World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&lt;/Text&gt;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880F5-0C22-D140-BEC4-0BE81B48B863}"/>
              </a:ext>
            </a:extLst>
          </p:cNvPr>
          <p:cNvSpPr/>
          <p:nvPr/>
        </p:nvSpPr>
        <p:spPr>
          <a:xfrm>
            <a:off x="1300163" y="135248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</a:t>
            </a:r>
            <a:r>
              <a:rPr lang="en-MY" dirty="0" err="1">
                <a:solidFill>
                  <a:srgbClr val="5CCFE6"/>
                </a:solidFill>
                <a:latin typeface="BlexMono Nerd Font Mono" panose="020B0509050203000203" pitchFamily="49" charset="77"/>
              </a:rPr>
              <a:t>img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</a:p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    </a:t>
            </a:r>
            <a:r>
              <a:rPr lang="en-MY" dirty="0" err="1">
                <a:solidFill>
                  <a:srgbClr val="FFD580"/>
                </a:solidFill>
                <a:latin typeface="BlexMono Nerd Font Mono" panose="020B0509050203000203" pitchFamily="49" charset="77"/>
              </a:rPr>
              <a:t>src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”</a:t>
            </a:r>
            <a:r>
              <a:rPr lang="en-MY" dirty="0" err="1">
                <a:solidFill>
                  <a:srgbClr val="BAE67E"/>
                </a:solidFill>
                <a:latin typeface="BlexMono Nerd Font Mono" panose="020B0509050203000203" pitchFamily="49" charset="77"/>
              </a:rPr>
              <a:t>image.png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    height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"200"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    width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"250"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/&gt;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C196D-573F-FC44-BB8D-53AE75B5C989}"/>
              </a:ext>
            </a:extLst>
          </p:cNvPr>
          <p:cNvSpPr/>
          <p:nvPr/>
        </p:nvSpPr>
        <p:spPr>
          <a:xfrm>
            <a:off x="1300163" y="314885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&lt;p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style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font-size: 50;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color: blue;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</a:t>
            </a:r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   This is a heading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&lt;/p&gt;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445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TextInput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4800" i="1" dirty="0">
                <a:solidFill>
                  <a:srgbClr val="FFD67A"/>
                </a:solidFill>
                <a:latin typeface="Montserrat" pitchFamily="2" charset="77"/>
              </a:rPr>
              <a:t>&amp;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State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122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39A0E-61C5-D443-824D-3D9CAE53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-247194"/>
            <a:ext cx="5565420" cy="89169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5737E96-2964-594A-AEED-EA338BB21BAC}"/>
              </a:ext>
            </a:extLst>
          </p:cNvPr>
          <p:cNvSpPr/>
          <p:nvPr/>
        </p:nvSpPr>
        <p:spPr>
          <a:xfrm>
            <a:off x="4055480" y="553745"/>
            <a:ext cx="498968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TextInput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'./Styles';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placeholder="type something”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returnKeyType="done”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value={this.state.item}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onChangeText={this.storeText}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onSubmitEditing={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.showText}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style={styles.text}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{item: ’’}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storeText = text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item: text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showText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.alert(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.state.item)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8E2F1-ECF3-704E-A522-6BA3211AE9CA}"/>
              </a:ext>
            </a:extLst>
          </p:cNvPr>
          <p:cNvSpPr/>
          <p:nvPr/>
        </p:nvSpPr>
        <p:spPr>
          <a:xfrm>
            <a:off x="4055481" y="553745"/>
            <a:ext cx="498968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TextInput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'./Styles';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placeholder="type something”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returnKeyType="done”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value={this.state.item}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onChangeText={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.storeText}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onSubmitEditing={this.showText}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style={styles.text}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{item: ’’}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storeText = text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item: text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showText = 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Alert.alert(this.state.item)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D0884-6A99-5E4F-A19B-FA0E2B2B15F7}"/>
              </a:ext>
            </a:extLst>
          </p:cNvPr>
          <p:cNvSpPr/>
          <p:nvPr/>
        </p:nvSpPr>
        <p:spPr>
          <a:xfrm>
            <a:off x="4055482" y="553745"/>
            <a:ext cx="498968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TextInput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'./Styles';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placeholder="type something”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returnKeyType="done”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value={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.state.item}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onChangeText={this.storeText}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onSubmitEditing={this.showText}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style={styles.text}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state = {item: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storeText = text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item: text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showText = 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Alert.alert(this.state.item)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932354-2850-FB43-A48A-2D7E662B0094}"/>
              </a:ext>
            </a:extLst>
          </p:cNvPr>
          <p:cNvSpPr/>
          <p:nvPr/>
        </p:nvSpPr>
        <p:spPr>
          <a:xfrm>
            <a:off x="4055478" y="553745"/>
            <a:ext cx="498968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TextInput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'./Styles';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placeholder=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"type something”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returnKeyType=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"done”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value={this.state.item}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onChangeText={this.storeText}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onSubmitEditing={this.showText}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style={styles.text}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{item: ’’}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storeText = text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item: text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showText = 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Alert.alert(this.state.item)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C99F9A-7473-1D40-B0F4-6952E51F20DF}"/>
              </a:ext>
            </a:extLst>
          </p:cNvPr>
          <p:cNvSpPr/>
          <p:nvPr/>
        </p:nvSpPr>
        <p:spPr>
          <a:xfrm>
            <a:off x="4055478" y="553745"/>
            <a:ext cx="498968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View,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Button,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Alert,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TextInput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 from './Styles';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placeholder="type something”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returnKeyType="done”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value={this.state.item}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onChangeText={this.storeText}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onSubmitEditing={this.showText}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style={styles.text}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{item: ’’}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storeText = text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item: text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showText = 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Alert.alert(this.state.item)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4EB62-910D-A245-A5E2-348D375CD31A}"/>
              </a:ext>
            </a:extLst>
          </p:cNvPr>
          <p:cNvSpPr/>
          <p:nvPr/>
        </p:nvSpPr>
        <p:spPr>
          <a:xfrm>
            <a:off x="4055485" y="553745"/>
            <a:ext cx="4989689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Button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TextInput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styles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'./Styles'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placeholder=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"type something”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returnKeyType=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"done”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value={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.state.item}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onChangeText={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.storeText}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onSubmitEditing={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.showText}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style={styles.text}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state = {item: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storeText = text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item: text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showText = () =&gt;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Alert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.alert(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.state.item)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D87C7F-4987-FD4D-AAF1-D6E201A8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29" y="0"/>
            <a:ext cx="2866225" cy="5143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A98FC5-0284-F047-B5F0-C09A08FD0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29" y="0"/>
            <a:ext cx="2866225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91620B-A1C4-6046-952F-83DE8502B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29" y="0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4167 " pathEditMode="relative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5.55556E-7 -0.5416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5.55556E-7 -0.5416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5.55556E-7 -0.5416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5.55556E-7 -0.5416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5.55556E-7 -0.5416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5.55556E-7 -0.5416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  <p:bldP spid="19" grpId="1"/>
      <p:bldP spid="17" grpId="0"/>
      <p:bldP spid="17" grpId="1"/>
      <p:bldP spid="14" grpId="0"/>
      <p:bldP spid="14" grpId="1"/>
      <p:bldP spid="13" grpId="0"/>
      <p:bldP spid="13" grpId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" y="0"/>
            <a:ext cx="769487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D1A8D-A9D7-E940-B987-3C3DB3522139}"/>
              </a:ext>
            </a:extLst>
          </p:cNvPr>
          <p:cNvSpPr/>
          <p:nvPr/>
        </p:nvSpPr>
        <p:spPr>
          <a:xfrm>
            <a:off x="1457325" y="767000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HTML/CSS/JS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CBDF9-FF46-B240-9F7F-E20E4B4D8762}"/>
              </a:ext>
            </a:extLst>
          </p:cNvPr>
          <p:cNvSpPr/>
          <p:nvPr/>
        </p:nvSpPr>
        <p:spPr>
          <a:xfrm>
            <a:off x="4795132" y="719673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React Native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03227-DB30-9C45-B63A-F61AECA59AB0}"/>
              </a:ext>
            </a:extLst>
          </p:cNvPr>
          <p:cNvSpPr/>
          <p:nvPr/>
        </p:nvSpPr>
        <p:spPr>
          <a:xfrm>
            <a:off x="4827202" y="1140021"/>
            <a:ext cx="205025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state 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{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name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’Jim’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, 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x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5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</a:t>
            </a:r>
            <a:r>
              <a:rPr lang="en-MY" dirty="0" err="1">
                <a:solidFill>
                  <a:srgbClr val="BAE67E"/>
                </a:solidFill>
                <a:latin typeface="BlexMono Nerd Font Mono" panose="020B0509050203000203" pitchFamily="49" charset="77"/>
              </a:rPr>
              <a:t>isHuman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true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6FFCF1-F54C-2142-AC25-0BEDA8FCD2E3}"/>
              </a:ext>
            </a:extLst>
          </p:cNvPr>
          <p:cNvSpPr/>
          <p:nvPr/>
        </p:nvSpPr>
        <p:spPr>
          <a:xfrm>
            <a:off x="1457325" y="112722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var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name 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”Jim"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var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x 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5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var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 err="1">
                <a:solidFill>
                  <a:srgbClr val="CCC9C2"/>
                </a:solidFill>
                <a:latin typeface="BlexMono Nerd Font Mono" panose="020B0509050203000203" pitchFamily="49" charset="77"/>
              </a:rPr>
              <a:t>isHuman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true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C971A-9E0F-4646-96BB-99DD65ECE2A9}"/>
              </a:ext>
            </a:extLst>
          </p:cNvPr>
          <p:cNvSpPr/>
          <p:nvPr/>
        </p:nvSpPr>
        <p:spPr>
          <a:xfrm>
            <a:off x="4827202" y="249632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i="1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this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setState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({</a:t>
            </a:r>
          </a:p>
          <a:p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     text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'hello world'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F9F89-2573-644F-9959-70DBED0BAC78}"/>
              </a:ext>
            </a:extLst>
          </p:cNvPr>
          <p:cNvSpPr/>
          <p:nvPr/>
        </p:nvSpPr>
        <p:spPr>
          <a:xfrm>
            <a:off x="1457325" y="2496320"/>
            <a:ext cx="24400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text 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"hello world"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C01D76-DE3C-334F-AC59-8896649AD719}"/>
              </a:ext>
            </a:extLst>
          </p:cNvPr>
          <p:cNvSpPr/>
          <p:nvPr/>
        </p:nvSpPr>
        <p:spPr>
          <a:xfrm>
            <a:off x="4827202" y="3706531"/>
            <a:ext cx="3191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Alert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alert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(</a:t>
            </a:r>
            <a:r>
              <a:rPr lang="en-MY" i="1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this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state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text)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A2332-B939-DC4E-ACE0-6EFE1B763BF7}"/>
              </a:ext>
            </a:extLst>
          </p:cNvPr>
          <p:cNvSpPr/>
          <p:nvPr/>
        </p:nvSpPr>
        <p:spPr>
          <a:xfrm>
            <a:off x="1481357" y="370653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alert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(text)</a:t>
            </a:r>
          </a:p>
        </p:txBody>
      </p:sp>
    </p:spTree>
    <p:extLst>
      <p:ext uri="{BB962C8B-B14F-4D97-AF65-F5344CB8AC3E}">
        <p14:creationId xmlns:p14="http://schemas.microsoft.com/office/powerpoint/2010/main" val="22669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2602953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Interval</a:t>
            </a:r>
            <a:br>
              <a:rPr lang="en" sz="72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5400" i="1" dirty="0">
                <a:solidFill>
                  <a:srgbClr val="FFD67A"/>
                </a:solidFill>
                <a:latin typeface="Montserrat" pitchFamily="2" charset="77"/>
              </a:rPr>
              <a:t>&amp;</a:t>
            </a:r>
            <a:br>
              <a:rPr lang="en" sz="72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Boolean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3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5CC1770-DE51-5C49-92BB-AD04B4778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6" y="-2"/>
            <a:ext cx="286622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388" y="-314468"/>
            <a:ext cx="8635780" cy="577243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F0C82D-E254-5343-B0AE-4D3F2796E1D3}"/>
              </a:ext>
            </a:extLst>
          </p:cNvPr>
          <p:cNvSpPr/>
          <p:nvPr/>
        </p:nvSpPr>
        <p:spPr>
          <a:xfrm>
            <a:off x="4006150" y="249853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showText: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false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this.setState((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}, 1000);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{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?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One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 :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Two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D467BC-1E29-E148-BD65-0D19891B1554}"/>
              </a:ext>
            </a:extLst>
          </p:cNvPr>
          <p:cNvSpPr/>
          <p:nvPr/>
        </p:nvSpPr>
        <p:spPr>
          <a:xfrm>
            <a:off x="4006150" y="249851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showText: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true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this.setState((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}, 1000);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One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: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Two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64CDA0-648E-C14A-9BA9-00727B653D15}"/>
              </a:ext>
            </a:extLst>
          </p:cNvPr>
          <p:cNvSpPr/>
          <p:nvPr/>
        </p:nvSpPr>
        <p:spPr>
          <a:xfrm>
            <a:off x="4006154" y="249853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showText: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true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this.setState((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}, 1000);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One &lt;/Text&gt;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&lt;Text&gt; Two &lt;/Text&gt;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63D5F1-4C1D-034D-97A7-6EAD50DD2ABE}"/>
              </a:ext>
            </a:extLst>
          </p:cNvPr>
          <p:cNvSpPr/>
          <p:nvPr/>
        </p:nvSpPr>
        <p:spPr>
          <a:xfrm>
            <a:off x="4006154" y="249853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showText: true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this.setState((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}, 1000);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One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Two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312720-D1EE-414A-9B3A-F1EE029B0774}"/>
              </a:ext>
            </a:extLst>
          </p:cNvPr>
          <p:cNvSpPr/>
          <p:nvPr/>
        </p:nvSpPr>
        <p:spPr>
          <a:xfrm>
            <a:off x="4006154" y="249852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showText: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true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this.setState(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        return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}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}, 1000);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One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Two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98C140-73D9-8441-977B-B2BF66CE9F05}"/>
              </a:ext>
            </a:extLst>
          </p:cNvPr>
          <p:cNvSpPr/>
          <p:nvPr/>
        </p:nvSpPr>
        <p:spPr>
          <a:xfrm>
            <a:off x="4006155" y="249853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showText: true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    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}, 1000);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One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Two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29A2D9-E491-E543-BC2A-636916285B06}"/>
              </a:ext>
            </a:extLst>
          </p:cNvPr>
          <p:cNvSpPr/>
          <p:nvPr/>
        </p:nvSpPr>
        <p:spPr>
          <a:xfrm>
            <a:off x="4006156" y="249853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showText: true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this.setState((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},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1000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One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Two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6DD22-4B2A-1A4F-8515-689C8DBAAB0C}"/>
              </a:ext>
            </a:extLst>
          </p:cNvPr>
          <p:cNvSpPr/>
          <p:nvPr/>
        </p:nvSpPr>
        <p:spPr>
          <a:xfrm>
            <a:off x="4006157" y="249853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showText: true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this.setState((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return 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}, 1000);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this.state.showText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One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&lt;Text&gt; Two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7FB184-370E-6D42-A9EA-9BA7D5E27823}"/>
              </a:ext>
            </a:extLst>
          </p:cNvPr>
          <p:cNvSpPr/>
          <p:nvPr/>
        </p:nvSpPr>
        <p:spPr>
          <a:xfrm>
            <a:off x="4006158" y="249852"/>
            <a:ext cx="54909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showText: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true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setInterval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(()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    this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.setState((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previousState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        return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showText: !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previousState.showText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});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},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1000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{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.state.showText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? 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One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 : 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Two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)}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78D60F9-8065-A547-A59B-20A3024DA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6" y="-2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/>
      <p:bldP spid="23" grpId="0"/>
      <p:bldP spid="19" grpId="0"/>
      <p:bldP spid="15" grpId="0"/>
      <p:bldP spid="14" grpId="0"/>
      <p:bldP spid="13" grpId="0"/>
      <p:bldP spid="1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View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4800" i="1" dirty="0">
                <a:solidFill>
                  <a:srgbClr val="FFD67A"/>
                </a:solidFill>
                <a:latin typeface="Montserrat" pitchFamily="2" charset="77"/>
              </a:rPr>
              <a:t>&amp;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Text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3529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4081292" y="2203506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3200" dirty="0">
                <a:solidFill>
                  <a:srgbClr val="FFD67A"/>
                </a:solidFill>
                <a:latin typeface="Montserrat" pitchFamily="2" charset="77"/>
              </a:rPr>
              <a:t>Activity:</a:t>
            </a:r>
            <a:br>
              <a:rPr lang="en" sz="44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4400" dirty="0">
                <a:solidFill>
                  <a:srgbClr val="55CFE8"/>
                </a:solidFill>
                <a:latin typeface="Montserrat" pitchFamily="2" charset="77"/>
              </a:rPr>
              <a:t>Countdown</a:t>
            </a:r>
            <a:br>
              <a:rPr lang="en" sz="44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4400" dirty="0">
                <a:solidFill>
                  <a:srgbClr val="55CFE8"/>
                </a:solidFill>
                <a:latin typeface="Montserrat" pitchFamily="2" charset="77"/>
              </a:rPr>
              <a:t>Timer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445A-653D-7442-979C-FFD93243C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13" y="0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0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135534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Props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4316" y="3389041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175421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135534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 err="1">
                <a:solidFill>
                  <a:srgbClr val="55CFE8"/>
                </a:solidFill>
                <a:latin typeface="Montserrat" pitchFamily="2" charset="77"/>
              </a:rPr>
              <a:t>FlatList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4316" y="3389041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8954477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88" y="-314468"/>
            <a:ext cx="8635780" cy="57724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587B9A-AF98-4E47-A5B6-7A4C62AE0182}"/>
              </a:ext>
            </a:extLst>
          </p:cNvPr>
          <p:cNvSpPr/>
          <p:nvPr/>
        </p:nvSpPr>
        <p:spPr>
          <a:xfrm>
            <a:off x="3282593" y="478865"/>
            <a:ext cx="654977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listData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Array.apply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(null,{length: 100})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.map(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Number.call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 Number)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renderList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({item}) =&gt; (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style={styles.text}&gt;{item}&lt;/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)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FlatList</a:t>
            </a:r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data={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this.state.listData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renderItem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.renderList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48F920-37D8-9C43-9F8A-B8468B5D2BF7}"/>
              </a:ext>
            </a:extLst>
          </p:cNvPr>
          <p:cNvSpPr/>
          <p:nvPr/>
        </p:nvSpPr>
        <p:spPr>
          <a:xfrm>
            <a:off x="3282593" y="478865"/>
            <a:ext cx="654977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listData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Array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.apply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null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,{length: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100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})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.map(</a:t>
            </a:r>
            <a:r>
              <a:rPr lang="en-MY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Number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.call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Number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renderList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({item}) =&gt; 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 style={styles.text}&gt;{item}&lt;/Text&gt;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)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FlatList</a:t>
            </a:r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data={</a:t>
            </a:r>
            <a:r>
              <a:rPr lang="en-MY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.state.listData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renderItem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this.renderList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7FB08-CE52-2F41-8589-B2ED02A568E0}"/>
              </a:ext>
            </a:extLst>
          </p:cNvPr>
          <p:cNvSpPr/>
          <p:nvPr/>
        </p:nvSpPr>
        <p:spPr>
          <a:xfrm>
            <a:off x="3282593" y="478866"/>
            <a:ext cx="654977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listData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Array.apply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(null,{length: 100})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.map(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Number.call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 Number)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renderList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({item}) =&gt; 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 style={styles.text}&gt;{item}&lt;/Text&gt;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)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FlatList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data={</a:t>
            </a:r>
            <a:r>
              <a:rPr lang="en-MY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.state.listData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renderItem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.renderList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0DAC0-0B84-7542-9093-46CEF3C0BF7A}"/>
              </a:ext>
            </a:extLst>
          </p:cNvPr>
          <p:cNvSpPr/>
          <p:nvPr/>
        </p:nvSpPr>
        <p:spPr>
          <a:xfrm>
            <a:off x="3282593" y="478867"/>
            <a:ext cx="654977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listData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Array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.apply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null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,{length: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100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})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.map(</a:t>
            </a:r>
            <a:r>
              <a:rPr lang="en-MY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Number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.call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Number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renderList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({item}) =&gt; (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style={styles.text}&gt;{item}&lt;/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)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FlatList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data={</a:t>
            </a:r>
            <a:r>
              <a:rPr lang="en-MY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.state.listData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renderItem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.renderList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/&gt;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B2850-0C21-4642-9978-C70C2402D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2" y="23756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896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88" y="-314468"/>
            <a:ext cx="8635780" cy="57724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E0C08C0-1133-6B48-A2B7-6AB2B2EA97F9}"/>
              </a:ext>
            </a:extLst>
          </p:cNvPr>
          <p:cNvSpPr/>
          <p:nvPr/>
        </p:nvSpPr>
        <p:spPr>
          <a:xfrm>
            <a:off x="3336202" y="511548"/>
            <a:ext cx="58077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listItems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["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look","at","all","those","chickens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"]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 new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ListView.DataSource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rowHasChanged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(r1, r2) =&gt; r1 !== r2 })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&gt;{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ListView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this.dataSource.cloneWithRows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	    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this.state.listItems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.renderRow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41F429-FCB9-0A40-8919-244D64BB3653}"/>
              </a:ext>
            </a:extLst>
          </p:cNvPr>
          <p:cNvSpPr/>
          <p:nvPr/>
        </p:nvSpPr>
        <p:spPr>
          <a:xfrm>
            <a:off x="3336202" y="511548"/>
            <a:ext cx="58077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listItems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["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look","at","all","those","chickens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"]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new 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ListView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({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rowHasChanged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(r1, r2) =&gt; r1 !== r2 })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&lt;Text&gt;{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ListView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	         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.dataSource.cloneWithRows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	    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this.state.listItems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 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7BD237-0F76-2144-94D4-3A047A3F34DE}"/>
              </a:ext>
            </a:extLst>
          </p:cNvPr>
          <p:cNvSpPr/>
          <p:nvPr/>
        </p:nvSpPr>
        <p:spPr>
          <a:xfrm>
            <a:off x="3336202" y="511548"/>
            <a:ext cx="58077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listItems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[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look"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"at"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"all"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"those"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"chickens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]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 new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ListView.DataSource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rowHasChanged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(r1, r2) =&gt; r1 !== r2 })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&lt;Text&gt;{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ListView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this.dataSource.cloneWithRows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	    (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.state.listItems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 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AE5B7C-502E-6646-B71B-9883D2DB6212}"/>
              </a:ext>
            </a:extLst>
          </p:cNvPr>
          <p:cNvSpPr/>
          <p:nvPr/>
        </p:nvSpPr>
        <p:spPr>
          <a:xfrm>
            <a:off x="3336202" y="511549"/>
            <a:ext cx="58077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listItems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["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look","at","all","those","chickens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"]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 new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ListView.DataSource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({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rowHasChanged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(r1, r2) =&gt; r1 !== r2 })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&lt;Text&gt;{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ListView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this.dataSource.cloneWithRows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	    (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this.state.listItems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this.renderRow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);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A3286-F764-6C4F-9104-FCB915251C63}"/>
              </a:ext>
            </a:extLst>
          </p:cNvPr>
          <p:cNvSpPr/>
          <p:nvPr/>
        </p:nvSpPr>
        <p:spPr>
          <a:xfrm>
            <a:off x="3336202" y="511549"/>
            <a:ext cx="58077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state =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listItems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[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look"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"at"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"all"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"those"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"chickens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]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new 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ListView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({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rowHasChanged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(r1, r2) =&gt; r1 !== r2 })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&gt;{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rowData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ListView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dataSource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	         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.dataSource.cloneWithRows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	    (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.state.listItems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renderRow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={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.renderRow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 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577DE-14DF-5540-8495-85953B04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3" y="-107636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712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0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798793" y="2016245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-MY" sz="7200" dirty="0">
                <a:solidFill>
                  <a:srgbClr val="55CFE8"/>
                </a:solidFill>
                <a:latin typeface="Montserrat" pitchFamily="2" charset="77"/>
              </a:rPr>
              <a:t>Asynchronous</a:t>
            </a:r>
            <a:br>
              <a:rPr lang="en" sz="7200" dirty="0">
                <a:solidFill>
                  <a:srgbClr val="55CFE8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Storage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00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A95D514-01F0-E247-939D-669CF59D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491" y="-9099"/>
            <a:ext cx="2866225" cy="5143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7E813C-F638-584A-BE18-2244EBED0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920" y="-9099"/>
            <a:ext cx="2866225" cy="5143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7FD4FE4-B293-D84E-9831-77467E893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922" y="-21135"/>
            <a:ext cx="2866225" cy="5143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B7F7D5-FFC9-2A49-A594-9B85CD2E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72" y="-9099"/>
            <a:ext cx="2866225" cy="5143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B9C81E1-9ABD-E449-AE6F-F3914D330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921" y="-15117"/>
            <a:ext cx="2866225" cy="5143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586B874-4685-4949-B431-102A39ACF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1243" y="-9099"/>
            <a:ext cx="286622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8283" y="-378479"/>
            <a:ext cx="8635780" cy="577243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1713F9-CA57-394F-BCFF-7EE8D61AB812}"/>
              </a:ext>
            </a:extLst>
          </p:cNvPr>
          <p:cNvSpPr/>
          <p:nvPr/>
        </p:nvSpPr>
        <p:spPr>
          <a:xfrm>
            <a:off x="2601004" y="308975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AsyncStorage.getItem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').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then((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this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JSON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.parse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AsyncStorage.setItem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',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JSON.stringify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’’,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name: ''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 ’’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onChangeText = (text)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451D9-9838-444B-BA26-41ED1C6E3562}"/>
              </a:ext>
            </a:extLst>
          </p:cNvPr>
          <p:cNvSpPr/>
          <p:nvPr/>
        </p:nvSpPr>
        <p:spPr>
          <a:xfrm>
            <a:off x="2601006" y="308975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AsyncStorage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.getItem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.then((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JSON.parse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AsyncStorage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.setItem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JSON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.stringify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’’,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name: ''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 ’’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onChangeText = (text)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DB9153-04FF-584E-A7D6-46918FA59D8C}"/>
              </a:ext>
            </a:extLst>
          </p:cNvPr>
          <p:cNvSpPr/>
          <p:nvPr/>
        </p:nvSpPr>
        <p:spPr>
          <a:xfrm>
            <a:off x="2601007" y="307728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AsyncStorage.getItem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').then((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JSON.parse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AsyncStorage.setItem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',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JSON.stringify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’’,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name: ''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name: ’’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onChangeText = (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7A9E03-83ED-1E48-AAF1-9BF889E8D013}"/>
              </a:ext>
            </a:extLst>
          </p:cNvPr>
          <p:cNvSpPr/>
          <p:nvPr/>
        </p:nvSpPr>
        <p:spPr>
          <a:xfrm>
            <a:off x="2601008" y="308974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AsyncStorage.getItem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').then((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JSON.parse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AsyncStorage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.setItem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JSON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.stringify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’’,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name: ''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 ’’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onChangeText = (text)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F22C3-1A5A-1640-A21A-E3B49B7BE23B}"/>
              </a:ext>
            </a:extLst>
          </p:cNvPr>
          <p:cNvSpPr/>
          <p:nvPr/>
        </p:nvSpPr>
        <p:spPr>
          <a:xfrm>
            <a:off x="2600995" y="307728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AsyncStorage.getItem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').then((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JSON.parse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AsyncStorage.setItem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',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JSON.stringify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’’,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name: ''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this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name: 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’’</a:t>
            </a:r>
            <a:endParaRPr lang="en-MY" sz="11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onChangeText = (text)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80915-3F42-F144-BE48-00D476D6F113}"/>
              </a:ext>
            </a:extLst>
          </p:cNvPr>
          <p:cNvSpPr/>
          <p:nvPr/>
        </p:nvSpPr>
        <p:spPr>
          <a:xfrm>
            <a:off x="2600983" y="306783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AsyncStorage.getItem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').then((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JSON.parse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AsyncStorage.setItem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('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',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JSON.stringify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’’,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name: ''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this.setState({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name: ’’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onChangeText = (text)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this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989E86-DF70-9C4E-BD8C-85A152A6AFF0}"/>
              </a:ext>
            </a:extLst>
          </p:cNvPr>
          <p:cNvSpPr/>
          <p:nvPr/>
        </p:nvSpPr>
        <p:spPr>
          <a:xfrm>
            <a:off x="2601009" y="307879"/>
            <a:ext cx="53207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componentDidMount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() {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AsyncStorage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.getItem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).then((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this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JSON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.parse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nameJSON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save = (name) =&gt; {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AsyncStorage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.setItem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nameDB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  <a:r>
              <a:rPr lang="en-MY" sz="11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JSON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.stringify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(name))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state = 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’’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name: 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''</a:t>
            </a:r>
            <a:endParaRPr lang="en-MY" sz="11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onSave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= ()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this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name: 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’’</a:t>
            </a:r>
            <a:endParaRPr lang="en-MY" sz="11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onChangeText = (text) =&gt; {</a:t>
            </a:r>
          </a:p>
          <a:p>
            <a:r>
              <a:rPr lang="en-MY" sz="11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this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.setState({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name: text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})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F09A0-FABD-034A-96B3-F400335B5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5443" y="1674221"/>
            <a:ext cx="4422280" cy="70854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65E4CE-9BC3-DD4A-898F-05A43B3C2E92}"/>
              </a:ext>
            </a:extLst>
          </p:cNvPr>
          <p:cNvSpPr/>
          <p:nvPr/>
        </p:nvSpPr>
        <p:spPr>
          <a:xfrm>
            <a:off x="5261395" y="2287150"/>
            <a:ext cx="48137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&lt;View style={styles.view}&gt;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&lt;TextInput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style={styles.text}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placeholder='Enter Name’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onChangeText={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this.onChangeText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&lt;Button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title="save”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onPress={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 style={styles.text}&gt;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&lt;/Text&gt;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&lt;/View&gt;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4E888-9993-B74B-BF29-4150683E81A1}"/>
              </a:ext>
            </a:extLst>
          </p:cNvPr>
          <p:cNvSpPr/>
          <p:nvPr/>
        </p:nvSpPr>
        <p:spPr>
          <a:xfrm>
            <a:off x="5261395" y="2287150"/>
            <a:ext cx="48137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&lt;View style={styles.view}&gt;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&lt;TextInput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style={styles.text}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placeholder='Enter Name’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onChangeText={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this.onChangeText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&lt;Button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title="save”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onPress={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&lt;/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  <a:endParaRPr lang="en-MY" sz="11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&lt;/View&gt;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C3D456-6A4C-124E-BBDB-2CC609FEEA5E}"/>
              </a:ext>
            </a:extLst>
          </p:cNvPr>
          <p:cNvSpPr/>
          <p:nvPr/>
        </p:nvSpPr>
        <p:spPr>
          <a:xfrm>
            <a:off x="5261395" y="2287150"/>
            <a:ext cx="48137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&lt;View style={styles.view}&gt;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&lt;TextInput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style={styles.text}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placeholder='Enter Name’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onChangeText={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this.onChangeText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&lt;Button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title="save” </a:t>
            </a:r>
          </a:p>
          <a:p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onPress={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.onSave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 style={styles.text}&gt;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&lt;/Text&gt;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&lt;/View&gt;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6DC2EA-285C-8441-8A0C-1ACBE187E191}"/>
              </a:ext>
            </a:extLst>
          </p:cNvPr>
          <p:cNvSpPr/>
          <p:nvPr/>
        </p:nvSpPr>
        <p:spPr>
          <a:xfrm>
            <a:off x="5261395" y="2287150"/>
            <a:ext cx="48137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&lt;View style={styles.view}&gt;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&lt;TextInput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style={styles.text}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placeholder='Enter Name’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onChangeText={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this.onChangeText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Button 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title=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"save” </a:t>
            </a:r>
          </a:p>
          <a:p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onPress={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.onSave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 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/&gt;</a:t>
            </a:r>
            <a:endParaRPr lang="en-MY" sz="11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 style={styles.text}&gt;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&lt;/Text&gt;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&lt;/View&gt;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13217-D0F5-444F-8E44-BA9D1210F374}"/>
              </a:ext>
            </a:extLst>
          </p:cNvPr>
          <p:cNvSpPr/>
          <p:nvPr/>
        </p:nvSpPr>
        <p:spPr>
          <a:xfrm>
            <a:off x="5261395" y="2287150"/>
            <a:ext cx="48137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&lt;View style={styles.view}&gt;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  <a:endParaRPr lang="en-MY" sz="11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style={styles.text}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placeholder='Enter Name’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onChangeText={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.onChangeText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/&gt;</a:t>
            </a:r>
            <a:endParaRPr lang="en-MY" sz="11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&lt;Button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title="save”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onPress={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this.onSave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 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&lt;Text style={styles.text}&gt;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{</a:t>
            </a:r>
            <a:r>
              <a:rPr lang="en-MY" sz="11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this.state.nameStored</a:t>
            </a:r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&lt;/Text&gt;</a:t>
            </a:r>
          </a:p>
          <a:p>
            <a:r>
              <a:rPr lang="en-MY" sz="11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&lt;/View&gt;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3A53B1-848E-9247-8D6F-1AA966C291EC}"/>
              </a:ext>
            </a:extLst>
          </p:cNvPr>
          <p:cNvSpPr/>
          <p:nvPr/>
        </p:nvSpPr>
        <p:spPr>
          <a:xfrm>
            <a:off x="5261395" y="2287150"/>
            <a:ext cx="48137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TextInput</a:t>
            </a:r>
            <a:endParaRPr lang="en-MY" sz="11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style={styles.text}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placeholder=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'Enter Name’</a:t>
            </a:r>
            <a:endParaRPr lang="en-MY" sz="11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onChangeText={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.onChangeText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Button </a:t>
            </a:r>
          </a:p>
          <a:p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title=</a:t>
            </a:r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"save” </a:t>
            </a:r>
          </a:p>
          <a:p>
            <a:r>
              <a:rPr lang="en-MY" sz="11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           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onPress={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.onSave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 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/&gt;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{</a:t>
            </a:r>
            <a:r>
              <a:rPr lang="en-MY" sz="11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1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.state.nameStored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&lt;/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&lt;/</a:t>
            </a:r>
            <a:r>
              <a:rPr lang="en-MY" sz="11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1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3276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  <p:bldP spid="23" grpId="0"/>
      <p:bldP spid="18" grpId="0"/>
      <p:bldP spid="15" grpId="0"/>
      <p:bldP spid="2" grpId="0"/>
      <p:bldP spid="27" grpId="0"/>
      <p:bldP spid="24" grpId="0"/>
      <p:bldP spid="19" grpId="0"/>
      <p:bldP spid="1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1725171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Navigation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3030150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83" y="-378479"/>
            <a:ext cx="8635780" cy="577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259A27-5327-E540-89C1-5ECF0318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472" y="1181100"/>
            <a:ext cx="4823468" cy="23650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7009643-758D-8B42-AE66-8A7B1E96E841}"/>
              </a:ext>
            </a:extLst>
          </p:cNvPr>
          <p:cNvSpPr/>
          <p:nvPr/>
        </p:nvSpPr>
        <p:spPr>
          <a:xfrm>
            <a:off x="2466340" y="346657"/>
            <a:ext cx="6746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home from './Home’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detail from './Detail’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} from 'react-navigation';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const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Home: home,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Detail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 detail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initialRouteName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’Home’,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5B6772"/>
                </a:solidFill>
                <a:latin typeface="-webkit-standard"/>
              </a:rPr>
            </a:br>
            <a:endParaRPr lang="en-MY" sz="1200" dirty="0">
              <a:solidFill>
                <a:srgbClr val="5B6772"/>
              </a:solidFill>
              <a:latin typeface="-webkit-standard"/>
            </a:endParaRPr>
          </a:p>
          <a:p>
            <a:br>
              <a:rPr lang="en-MY" sz="1200" dirty="0"/>
            </a:br>
            <a:endParaRPr lang="en-US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FB3EC7-DFE0-DA4F-B9C5-83F8F7E4771A}"/>
              </a:ext>
            </a:extLst>
          </p:cNvPr>
          <p:cNvSpPr/>
          <p:nvPr/>
        </p:nvSpPr>
        <p:spPr>
          <a:xfrm>
            <a:off x="5984953" y="1750395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&lt;Button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title="next page"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onPress={()=&gt;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.props.navigation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   .navigate(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'Detail’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07E88-E505-BE49-9FB6-1EA90CCC52CD}"/>
              </a:ext>
            </a:extLst>
          </p:cNvPr>
          <p:cNvSpPr/>
          <p:nvPr/>
        </p:nvSpPr>
        <p:spPr>
          <a:xfrm>
            <a:off x="5984953" y="1750395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&lt;Button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title="next page"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onPress={()=&gt;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this.props.navigation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	    .navigate('Detail’)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07C42F-6587-8C42-AEFF-F372D1B30A77}"/>
              </a:ext>
            </a:extLst>
          </p:cNvPr>
          <p:cNvSpPr/>
          <p:nvPr/>
        </p:nvSpPr>
        <p:spPr>
          <a:xfrm>
            <a:off x="2466340" y="346658"/>
            <a:ext cx="6746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home from './Home’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detail from './Detail’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} from 'react-navigation';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const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Home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home,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Detail: detail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initialRouteName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’Home’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-webkit-standard"/>
              </a:rPr>
            </a:br>
            <a:endParaRPr lang="en-MY" sz="1200" dirty="0">
              <a:solidFill>
                <a:srgbClr val="D9D7CE"/>
              </a:solidFill>
              <a:latin typeface="-webkit-standard"/>
            </a:endParaRPr>
          </a:p>
          <a:p>
            <a:br>
              <a:rPr lang="en-MY" sz="1200" dirty="0"/>
            </a:br>
            <a:endParaRPr lang="en-US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EB3477-B50B-D04F-9F8F-B336C25724D2}"/>
              </a:ext>
            </a:extLst>
          </p:cNvPr>
          <p:cNvSpPr/>
          <p:nvPr/>
        </p:nvSpPr>
        <p:spPr>
          <a:xfrm>
            <a:off x="2466340" y="346659"/>
            <a:ext cx="6746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home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'./Home’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detail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'./Detail’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} from 'react-navigation';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const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Home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home,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Detail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detail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initialRouteName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’Home’,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-webkit-standard"/>
              </a:rPr>
            </a:br>
            <a:endParaRPr lang="en-MY" sz="1200" dirty="0">
              <a:solidFill>
                <a:srgbClr val="D9D7CE"/>
              </a:solidFill>
              <a:latin typeface="-webkit-standard"/>
            </a:endParaRPr>
          </a:p>
          <a:p>
            <a:br>
              <a:rPr lang="en-MY" sz="1200" dirty="0"/>
            </a:b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6A6529-3B2D-AF4C-A277-588461E585D9}"/>
              </a:ext>
            </a:extLst>
          </p:cNvPr>
          <p:cNvSpPr/>
          <p:nvPr/>
        </p:nvSpPr>
        <p:spPr>
          <a:xfrm>
            <a:off x="2466340" y="346660"/>
            <a:ext cx="6746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home from './Home’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detail from './Detail’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}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'react-navigation'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const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=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Home: home,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Detail: detail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initialRouteName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’Home’,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)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 &lt;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-webkit-standard"/>
              </a:rPr>
            </a:br>
            <a:endParaRPr lang="en-MY" sz="1200" dirty="0">
              <a:solidFill>
                <a:srgbClr val="D9D7CE"/>
              </a:solidFill>
              <a:latin typeface="-webkit-standard"/>
            </a:endParaRPr>
          </a:p>
          <a:p>
            <a:br>
              <a:rPr lang="en-MY" sz="1200" dirty="0"/>
            </a:b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55AE6-8E8E-714D-A318-3760FEA18014}"/>
              </a:ext>
            </a:extLst>
          </p:cNvPr>
          <p:cNvSpPr/>
          <p:nvPr/>
        </p:nvSpPr>
        <p:spPr>
          <a:xfrm>
            <a:off x="2466340" y="346661"/>
            <a:ext cx="6746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home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'./Home’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detail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'./Detail’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}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'react-navigation'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const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=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createStackNavigator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Home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home,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Detail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 detail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initialRouteName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’Home’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RootStack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/&gt;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-webkit-standard"/>
              </a:rPr>
            </a:br>
            <a:endParaRPr lang="en-MY" sz="1200" dirty="0">
              <a:solidFill>
                <a:srgbClr val="D9D7CE"/>
              </a:solidFill>
              <a:latin typeface="-webkit-standard"/>
            </a:endParaRPr>
          </a:p>
          <a:p>
            <a:br>
              <a:rPr lang="en-MY" sz="1200" dirty="0"/>
            </a:b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8C983-D303-1E4A-8525-28DB8810FF4A}"/>
              </a:ext>
            </a:extLst>
          </p:cNvPr>
          <p:cNvSpPr/>
          <p:nvPr/>
        </p:nvSpPr>
        <p:spPr>
          <a:xfrm>
            <a:off x="5984953" y="1750396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Button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title=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"next page"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onPress={()=&gt;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sz="1200" dirty="0" err="1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.props.navigation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	    .navigate(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'Detail’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)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/&gt;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44AB97-FF3E-8544-B104-06F27620A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8133" y="0"/>
            <a:ext cx="28662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E00681-86D5-F545-89CF-44F507A37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8134" y="0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9" grpId="0"/>
      <p:bldP spid="35" grpId="0"/>
      <p:bldP spid="34" grpId="0"/>
      <p:bldP spid="4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788330" y="748279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4800" dirty="0">
                <a:solidFill>
                  <a:srgbClr val="FFD67A"/>
                </a:solidFill>
                <a:latin typeface="Montserrat" pitchFamily="2" charset="77"/>
              </a:rPr>
              <a:t>Activity:</a:t>
            </a:r>
            <a:br>
              <a:rPr lang="en" sz="66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6600" dirty="0">
                <a:solidFill>
                  <a:srgbClr val="55CFE8"/>
                </a:solidFill>
                <a:latin typeface="Montserrat" pitchFamily="2" charset="77"/>
              </a:rPr>
              <a:t>To Do List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04CE7-9B08-6A45-B56E-8142A136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61" y="1663528"/>
            <a:ext cx="2115865" cy="3796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89463-0A70-3241-8C15-9784B1D8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033" y="1663527"/>
            <a:ext cx="2125677" cy="381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25D71-991F-D942-B6A5-5D4CDF99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701" y="1663528"/>
            <a:ext cx="2125677" cy="38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55" y="0"/>
            <a:ext cx="7694872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52FFD2-FAB8-4546-BD7D-C1D5219FB628}"/>
              </a:ext>
            </a:extLst>
          </p:cNvPr>
          <p:cNvSpPr/>
          <p:nvPr/>
        </p:nvSpPr>
        <p:spPr>
          <a:xfrm>
            <a:off x="3485108" y="701055"/>
            <a:ext cx="578196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Text, 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styles 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‘./Styles’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</a:t>
            </a:r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&lt;Text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Hello World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latin typeface="BlexMono Nerd Font Mono Text" panose="020B0509050203000203" pitchFamily="49" charset="77"/>
              </a:rPr>
            </a:br>
            <a:endParaRPr lang="en-US" dirty="0">
              <a:latin typeface="BlexMono Nerd Font Mono Text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A209B-ED1B-814B-B4D6-B6F79FC15E0D}"/>
              </a:ext>
            </a:extLst>
          </p:cNvPr>
          <p:cNvSpPr/>
          <p:nvPr/>
        </p:nvSpPr>
        <p:spPr>
          <a:xfrm>
            <a:off x="3485114" y="701055"/>
            <a:ext cx="5781963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Text,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View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 from ‘./Styles’;</a:t>
            </a:r>
          </a:p>
          <a:p>
            <a:b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style={styles.view}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&lt;Text style={styles.text}&gt;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Hello World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view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latin typeface="BlexMono Nerd Font Mono Text" panose="020B0509050203000203" pitchFamily="49" charset="77"/>
              </a:rPr>
            </a:br>
            <a:endParaRPr lang="en-US" dirty="0">
              <a:latin typeface="BlexMono Nerd Font Mono Text" panose="020B0509050203000203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D8A602-A7ED-BA41-A36D-6E9BC19E7B02}"/>
              </a:ext>
            </a:extLst>
          </p:cNvPr>
          <p:cNvSpPr/>
          <p:nvPr/>
        </p:nvSpPr>
        <p:spPr>
          <a:xfrm>
            <a:off x="3485110" y="701055"/>
            <a:ext cx="578196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 from ‘./Styles’;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style={styles.text}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Hello World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latin typeface="BlexMono Nerd Font Mono Text" panose="020B0509050203000203" pitchFamily="49" charset="77"/>
              </a:rPr>
            </a:br>
            <a:endParaRPr lang="en-US" dirty="0">
              <a:latin typeface="BlexMono Nerd Font Mono Text" panose="020B0509050203000203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3CC83-C4D0-EB49-8CA0-F0EB6C179D74}"/>
              </a:ext>
            </a:extLst>
          </p:cNvPr>
          <p:cNvSpPr/>
          <p:nvPr/>
        </p:nvSpPr>
        <p:spPr>
          <a:xfrm>
            <a:off x="3485112" y="701055"/>
            <a:ext cx="578196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View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 from ‘./Styles’;</a:t>
            </a:r>
          </a:p>
          <a:p>
            <a:b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&lt;Text style={styles.text}&gt;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Hello World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latin typeface="BlexMono Nerd Font Mono Text" panose="020B0509050203000203" pitchFamily="49" charset="77"/>
              </a:rPr>
            </a:br>
            <a:endParaRPr lang="en-US" dirty="0">
              <a:latin typeface="BlexMono Nerd Font Mono Text" panose="020B0509050203000203" pitchFamily="49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3746E-4C44-8049-A955-F9CCEC266BC6}"/>
              </a:ext>
            </a:extLst>
          </p:cNvPr>
          <p:cNvSpPr/>
          <p:nvPr/>
        </p:nvSpPr>
        <p:spPr>
          <a:xfrm>
            <a:off x="3485112" y="701055"/>
            <a:ext cx="578196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View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 from ‘./Styles’;</a:t>
            </a:r>
          </a:p>
          <a:p>
            <a:b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&lt;Text style={styles.text}&gt;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Hello World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latin typeface="BlexMono Nerd Font Mono Text" panose="020B0509050203000203" pitchFamily="49" charset="77"/>
              </a:rPr>
            </a:br>
            <a:endParaRPr lang="en-US" dirty="0">
              <a:latin typeface="BlexMono Nerd Font Mono Text" panose="020B0509050203000203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0BA2C6-19BB-D542-B562-654655449DE8}"/>
              </a:ext>
            </a:extLst>
          </p:cNvPr>
          <p:cNvSpPr/>
          <p:nvPr/>
        </p:nvSpPr>
        <p:spPr>
          <a:xfrm>
            <a:off x="3485112" y="701055"/>
            <a:ext cx="578196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Text, 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'react-native’;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styles from ‘./Styles’;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render()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&lt;View style={styles.view}&gt;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&lt;Text style={styles.text}&gt;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Hello World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&lt;/View&gt;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latin typeface="BlexMono Nerd Font Mono Text" panose="020B0509050203000203" pitchFamily="49" charset="77"/>
              </a:rPr>
            </a:br>
            <a:endParaRPr lang="en-US" dirty="0">
              <a:latin typeface="BlexMono Nerd Font Mono Text" panose="020B0509050203000203" pitchFamily="49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F5F861-DA30-CE49-83B9-E6A5EC41294C}"/>
              </a:ext>
            </a:extLst>
          </p:cNvPr>
          <p:cNvSpPr/>
          <p:nvPr/>
        </p:nvSpPr>
        <p:spPr>
          <a:xfrm>
            <a:off x="3485110" y="701055"/>
            <a:ext cx="559836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'react'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 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View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'react-native'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styles 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‘./Styles’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style={styles.text}&gt;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            Hello World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main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9171CD-0511-F948-8256-D85CBA9B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65" y="0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5" grpId="0"/>
      <p:bldP spid="13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7824" y="1725171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 err="1">
                <a:solidFill>
                  <a:srgbClr val="FFD67A"/>
                </a:solidFill>
                <a:latin typeface="Montserrat" pitchFamily="2" charset="77"/>
              </a:rPr>
              <a:t>Style</a:t>
            </a:r>
            <a:r>
              <a:rPr lang="en" sz="7200" dirty="0" err="1">
                <a:solidFill>
                  <a:srgbClr val="55CFE8"/>
                </a:solidFill>
                <a:latin typeface="Montserrat" pitchFamily="2" charset="77"/>
              </a:rPr>
              <a:t>Sheet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4316" y="333366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271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723EAD8-67CB-8B48-B101-6A5E0F2F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65" y="0"/>
            <a:ext cx="286622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960" y="0"/>
            <a:ext cx="7694872" cy="51435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63D7140-3A4F-CD43-BFEA-F443D6B43543}"/>
              </a:ext>
            </a:extLst>
          </p:cNvPr>
          <p:cNvSpPr/>
          <p:nvPr/>
        </p:nvSpPr>
        <p:spPr>
          <a:xfrm>
            <a:off x="4275490" y="626034"/>
            <a:ext cx="510988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StyleSheet } from 'react-native'</a:t>
            </a:r>
          </a:p>
          <a:p>
            <a:b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StyleSheet.create({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text: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margin: 24,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fontSize: 18,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fontWeight: 'bold’,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textAlign: '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color: '#34495e’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view: 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flex: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flexDirection: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’column’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justifyContent: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alignItems: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’stretch’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});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2078B-94CC-9443-B810-97F912189C69}"/>
              </a:ext>
            </a:extLst>
          </p:cNvPr>
          <p:cNvSpPr/>
          <p:nvPr/>
        </p:nvSpPr>
        <p:spPr>
          <a:xfrm>
            <a:off x="4275489" y="626034"/>
            <a:ext cx="510988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 StyleSheet } from 'react-native'</a:t>
            </a:r>
          </a:p>
          <a:p>
            <a:b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StyleSheet.create({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text: 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margin: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24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fontSize: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18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fontWeight: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'bold’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textAlign: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color: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'#34495e’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view: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flex: 1,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flexDirection: ’column’,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justifyContent: '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alignItems: ’stretch’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E3E79F-8953-6D43-AC14-1DE703DC963C}"/>
              </a:ext>
            </a:extLst>
          </p:cNvPr>
          <p:cNvSpPr/>
          <p:nvPr/>
        </p:nvSpPr>
        <p:spPr>
          <a:xfrm>
            <a:off x="4275489" y="626034"/>
            <a:ext cx="510988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 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StyleSheet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'react-native'</a:t>
            </a: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StyleSheet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.create({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text: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margin: 24,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fontSize: 18,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fontWeight: 'bold’,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textAlign: '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color: '#34495e’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view: {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flex: 1,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flexDirection: ’column’,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justifyContent: '</a:t>
            </a:r>
            <a:r>
              <a:rPr lang="en-MY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’,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alignItems: ’stretch’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89EF1-6E3D-1044-852A-0D85474C5F33}"/>
              </a:ext>
            </a:extLst>
          </p:cNvPr>
          <p:cNvSpPr/>
          <p:nvPr/>
        </p:nvSpPr>
        <p:spPr>
          <a:xfrm>
            <a:off x="4275489" y="628020"/>
            <a:ext cx="510988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 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StyleSheet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'react-native'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StyleSheet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.create({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text: 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margin: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24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fontSize: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18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fontWeight: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'bold’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textAlign: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color: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'#34495e’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view: {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flex: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flexDirection: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’column’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justifyContent: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alignItems: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’stretch’</a:t>
            </a: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});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24706-D9FA-EC45-BBD4-E10B2DCC7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0573" y="2503949"/>
            <a:ext cx="4336089" cy="29127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933E3F-1D1A-D243-8F86-B96B97D1F366}"/>
              </a:ext>
            </a:extLst>
          </p:cNvPr>
          <p:cNvSpPr/>
          <p:nvPr/>
        </p:nvSpPr>
        <p:spPr>
          <a:xfrm>
            <a:off x="308217" y="3478170"/>
            <a:ext cx="34989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style={styles.view}&gt;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&lt;Text style={styles.text}&gt;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Hello World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&lt;/Text&gt;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View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</a:t>
            </a: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E8CA5-7F23-6843-A103-9465D19937D0}"/>
              </a:ext>
            </a:extLst>
          </p:cNvPr>
          <p:cNvSpPr/>
          <p:nvPr/>
        </p:nvSpPr>
        <p:spPr>
          <a:xfrm>
            <a:off x="308216" y="3478170"/>
            <a:ext cx="34989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&lt;View style={styles.view}&gt;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&lt;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style={styles.text}&gt;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     </a:t>
            </a:r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Hello World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&lt;/</a:t>
            </a:r>
            <a:r>
              <a:rPr lang="en-MY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&lt;/View&gt;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</a:t>
            </a: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4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4" grpId="0"/>
      <p:bldP spid="22" grpId="0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5E50-EAC2-3A4A-8FEE-CF709F9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" y="0"/>
            <a:ext cx="7694872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49EADE-E9F9-4549-98D4-193C3AA1C8A1}"/>
              </a:ext>
            </a:extLst>
          </p:cNvPr>
          <p:cNvSpPr/>
          <p:nvPr/>
        </p:nvSpPr>
        <p:spPr>
          <a:xfrm>
            <a:off x="1457325" y="177153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.text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{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    margin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24</a:t>
            </a:r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px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    font-size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50</a:t>
            </a:r>
            <a:r>
              <a:rPr lang="en-MY" dirty="0">
                <a:solidFill>
                  <a:srgbClr val="FFA759"/>
                </a:solidFill>
                <a:latin typeface="BlexMono Nerd Font Mono" panose="020B0509050203000203" pitchFamily="49" charset="77"/>
              </a:rPr>
              <a:t>px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    font-weight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i="1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bold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    text-align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i="1" dirty="0" err="1">
                <a:solidFill>
                  <a:srgbClr val="F29E74"/>
                </a:solidFill>
                <a:latin typeface="BlexMono Nerd Font Mono" panose="020B0509050203000203" pitchFamily="49" charset="77"/>
              </a:rPr>
              <a:t>center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    color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: </a:t>
            </a:r>
            <a:r>
              <a:rPr lang="en-MY" dirty="0">
                <a:solidFill>
                  <a:srgbClr val="FFCC66"/>
                </a:solidFill>
                <a:latin typeface="BlexMono Nerd Font Mono" panose="020B0509050203000203" pitchFamily="49" charset="77"/>
              </a:rPr>
              <a:t>#34495e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;</a:t>
            </a: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5E56C-D38E-E348-99D8-5FA5009B34E3}"/>
              </a:ext>
            </a:extLst>
          </p:cNvPr>
          <p:cNvSpPr/>
          <p:nvPr/>
        </p:nvSpPr>
        <p:spPr>
          <a:xfrm>
            <a:off x="5257154" y="177153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text: {</a:t>
            </a:r>
          </a:p>
          <a:p>
            <a:pPr lvl="1"/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margin: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24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pPr lvl="1"/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fontSize: </a:t>
            </a:r>
            <a:r>
              <a:rPr lang="en-MY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18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pPr lvl="1"/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fontWeight: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'bold’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pPr lvl="1"/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textAlign: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center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pPr lvl="1"/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color: </a:t>
            </a:r>
            <a:r>
              <a:rPr lang="en-MY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'#34495e'</a:t>
            </a:r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3589E-96C8-3546-ADC0-08E2993180A7}"/>
              </a:ext>
            </a:extLst>
          </p:cNvPr>
          <p:cNvSpPr/>
          <p:nvPr/>
        </p:nvSpPr>
        <p:spPr>
          <a:xfrm>
            <a:off x="5180415" y="36311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&lt;Text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style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{styles</a:t>
            </a:r>
            <a:r>
              <a:rPr lang="en-MY" dirty="0">
                <a:solidFill>
                  <a:srgbClr val="F29E74"/>
                </a:solidFill>
                <a:latin typeface="BlexMono Nerd Font Mono" panose="020B0509050203000203" pitchFamily="49" charset="77"/>
              </a:rPr>
              <a:t>.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text}</a:t>
            </a:r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&gt;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   Hello World 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&lt;/Text&gt;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7F387-B8B0-2945-8BC0-81010F9780D0}"/>
              </a:ext>
            </a:extLst>
          </p:cNvPr>
          <p:cNvSpPr/>
          <p:nvPr/>
        </p:nvSpPr>
        <p:spPr>
          <a:xfrm>
            <a:off x="1457325" y="36311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&lt;p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  <a:r>
              <a:rPr lang="en-MY" dirty="0">
                <a:solidFill>
                  <a:srgbClr val="FFD580"/>
                </a:solidFill>
                <a:latin typeface="BlexMono Nerd Font Mono" panose="020B0509050203000203" pitchFamily="49" charset="77"/>
              </a:rPr>
              <a:t>class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=</a:t>
            </a:r>
            <a:r>
              <a:rPr lang="en-MY" dirty="0">
                <a:solidFill>
                  <a:srgbClr val="BAE67E"/>
                </a:solidFill>
                <a:latin typeface="BlexMono Nerd Font Mono" panose="020B0509050203000203" pitchFamily="49" charset="77"/>
              </a:rPr>
              <a:t>"text"</a:t>
            </a:r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&gt;</a:t>
            </a:r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</a:t>
            </a:r>
          </a:p>
          <a:p>
            <a:r>
              <a:rPr lang="en-MY" dirty="0">
                <a:solidFill>
                  <a:srgbClr val="CCC9C2"/>
                </a:solidFill>
                <a:latin typeface="BlexMono Nerd Font Mono" panose="020B0509050203000203" pitchFamily="49" charset="77"/>
              </a:rPr>
              <a:t>    Hello World </a:t>
            </a:r>
          </a:p>
          <a:p>
            <a:r>
              <a:rPr lang="en-MY" dirty="0">
                <a:solidFill>
                  <a:srgbClr val="5CCFE6"/>
                </a:solidFill>
                <a:latin typeface="BlexMono Nerd Font Mono" panose="020B0509050203000203" pitchFamily="49" charset="77"/>
              </a:rPr>
              <a:t>&lt;/p&gt;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D1A8D-A9D7-E940-B987-3C3DB3522139}"/>
              </a:ext>
            </a:extLst>
          </p:cNvPr>
          <p:cNvSpPr/>
          <p:nvPr/>
        </p:nvSpPr>
        <p:spPr>
          <a:xfrm>
            <a:off x="1457325" y="1235273"/>
            <a:ext cx="1688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HTML/CSS/JS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CBDF9-FF46-B240-9F7F-E20E4B4D8762}"/>
              </a:ext>
            </a:extLst>
          </p:cNvPr>
          <p:cNvSpPr/>
          <p:nvPr/>
        </p:nvSpPr>
        <p:spPr>
          <a:xfrm>
            <a:off x="5257154" y="1204555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5C6773"/>
                </a:solidFill>
                <a:latin typeface="BlexMono Nerd Font Mono" panose="020B0509050203000203" pitchFamily="49" charset="77"/>
              </a:rPr>
              <a:t>// React Native</a:t>
            </a:r>
            <a:endParaRPr lang="en-MY" dirty="0">
              <a:solidFill>
                <a:srgbClr val="CCC9C2"/>
              </a:solidFill>
              <a:latin typeface="BlexMono Nerd Font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292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Image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4800" i="1" dirty="0">
                <a:solidFill>
                  <a:srgbClr val="FFD67A"/>
                </a:solidFill>
                <a:latin typeface="Montserrat" pitchFamily="2" charset="77"/>
              </a:rPr>
              <a:t>&amp;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ScrollView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434104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28353B-988D-0544-AE4D-9305CE67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45" y="-280632"/>
            <a:ext cx="5565420" cy="891697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9589987-420A-F341-A128-CEC86899931C}"/>
              </a:ext>
            </a:extLst>
          </p:cNvPr>
          <p:cNvSpPr/>
          <p:nvPr/>
        </p:nvSpPr>
        <p:spPr>
          <a:xfrm>
            <a:off x="3276293" y="334090"/>
            <a:ext cx="488632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Image,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Text,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ScrollView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ScrollView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 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&lt;Text style={{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fontSize: 130,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color: 'pink’,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paddingTop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30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is this the 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Krusty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Krab?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&lt;Image source={{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"http://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width: 200,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height: 250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}}/&gt;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fontSize: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130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  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color: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lightgreen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</a:p>
          <a:p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no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is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patrick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ScrollView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3CB13-6F58-3C4E-93A8-3E5A41DD6F16}"/>
              </a:ext>
            </a:extLst>
          </p:cNvPr>
          <p:cNvSpPr/>
          <p:nvPr/>
        </p:nvSpPr>
        <p:spPr>
          <a:xfrm>
            <a:off x="3276293" y="334090"/>
            <a:ext cx="488632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Image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Text,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ScrollView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'react-native';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&lt;ScrollView&gt;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&lt;Text style={{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fontSize: 130,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color: 'pink’,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paddingTop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30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is this the 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Krusty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Krab?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Image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source={{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"http://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width: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200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height: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250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}}/&gt;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&lt;Text style={{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fontSize: 130,       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color: '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lightgreen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’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no this is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patrick</a:t>
            </a:r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&lt;/ScrollView&gt;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FFDB90-2F8C-1A40-9A16-6FD37036EEEB}"/>
              </a:ext>
            </a:extLst>
          </p:cNvPr>
          <p:cNvSpPr/>
          <p:nvPr/>
        </p:nvSpPr>
        <p:spPr>
          <a:xfrm>
            <a:off x="3276293" y="334090"/>
            <a:ext cx="488632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* as React from 'react’;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import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Image,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Text,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ScrollView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} from 'react-native';</a:t>
            </a:r>
          </a:p>
          <a:p>
            <a:b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export default class App extends React.Component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return(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&lt;ScrollView&gt; 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&lt;Text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fontSize: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130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color: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'pink’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paddingTop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30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}}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is this the 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Krusty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Krab?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&lt;/Text&gt;</a:t>
            </a:r>
          </a:p>
          <a:p>
            <a:endParaRPr lang="en-MY" sz="1200" dirty="0">
              <a:solidFill>
                <a:srgbClr val="5B6772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&lt;Image source={{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: "http://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5B6772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",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width: 200,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    height: 250</a:t>
            </a:r>
          </a:p>
          <a:p>
            <a:r>
              <a:rPr lang="en-MY" sz="1200" dirty="0">
                <a:solidFill>
                  <a:srgbClr val="5B6772"/>
                </a:solidFill>
                <a:latin typeface="BlexMono Nerd Font Mono Text" panose="020B0509050203000203" pitchFamily="49" charset="77"/>
              </a:rPr>
              <a:t>                }}/&gt;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fontSize: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130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  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color: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lightgreen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</a:p>
          <a:p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no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is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patrick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ScrollView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6D3F2-0C6E-F845-99FA-52A46E2658A5}"/>
              </a:ext>
            </a:extLst>
          </p:cNvPr>
          <p:cNvSpPr/>
          <p:nvPr/>
        </p:nvSpPr>
        <p:spPr>
          <a:xfrm>
            <a:off x="3278981" y="334090"/>
            <a:ext cx="488632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* as 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import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Image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  ScrollView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from 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'react-native'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;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export default class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App 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extends 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React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.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Component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render() {</a:t>
            </a:r>
          </a:p>
          <a:p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        return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(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ScrollView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 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fontSize: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130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color: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'pink’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paddingTop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30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is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the </a:t>
            </a:r>
            <a:r>
              <a:rPr lang="en-MY" sz="1200" dirty="0" err="1">
                <a:solidFill>
                  <a:srgbClr val="5CCFE6"/>
                </a:solidFill>
                <a:latin typeface="BlexMono Nerd Font Mono Text" panose="020B0509050203000203" pitchFamily="49" charset="77"/>
              </a:rPr>
              <a:t>Krusty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 Krab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?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Image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source={{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uri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"http://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bit.do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/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patstar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"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width: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200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height: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250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}}/&gt;</a:t>
            </a:r>
          </a:p>
          <a:p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style={{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fontSize: </a:t>
            </a:r>
            <a:r>
              <a:rPr lang="en-MY" sz="1200" dirty="0">
                <a:solidFill>
                  <a:srgbClr val="FF9D45"/>
                </a:solidFill>
                <a:latin typeface="BlexMono Nerd Font Mono Text" panose="020B0509050203000203" pitchFamily="49" charset="77"/>
              </a:rPr>
              <a:t>130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,       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color: 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'</a:t>
            </a:r>
            <a:r>
              <a:rPr lang="en-MY" sz="1200" dirty="0" err="1">
                <a:solidFill>
                  <a:srgbClr val="BAE67E"/>
                </a:solidFill>
                <a:latin typeface="BlexMono Nerd Font Mono Text" panose="020B0509050203000203" pitchFamily="49" charset="77"/>
              </a:rPr>
              <a:t>lightgreen</a:t>
            </a:r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’</a:t>
            </a:r>
          </a:p>
          <a:p>
            <a:r>
              <a:rPr lang="en-MY" sz="1200" dirty="0">
                <a:solidFill>
                  <a:srgbClr val="BAE67E"/>
                </a:solidFill>
                <a:latin typeface="BlexMono Nerd Font Mono Text" panose="020B0509050203000203" pitchFamily="49" charset="77"/>
              </a:rPr>
              <a:t>               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}}&gt;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    no </a:t>
            </a:r>
            <a:r>
              <a:rPr lang="en-MY" sz="1200" dirty="0">
                <a:solidFill>
                  <a:srgbClr val="FFAE57"/>
                </a:solidFill>
                <a:latin typeface="BlexMono Nerd Font Mono Text" panose="020B0509050203000203" pitchFamily="49" charset="77"/>
              </a:rPr>
              <a:t>this 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is </a:t>
            </a:r>
            <a:r>
              <a:rPr lang="en-MY" sz="1200" dirty="0" err="1">
                <a:solidFill>
                  <a:srgbClr val="D9D7CE"/>
                </a:solidFill>
                <a:latin typeface="BlexMono Nerd Font Mono Text" panose="020B0509050203000203" pitchFamily="49" charset="77"/>
              </a:rPr>
              <a:t>patrick</a:t>
            </a: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Text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    &lt;/</a:t>
            </a:r>
            <a:r>
              <a:rPr lang="en-MY" sz="1200" dirty="0">
                <a:solidFill>
                  <a:srgbClr val="5CCFE6"/>
                </a:solidFill>
                <a:latin typeface="BlexMono Nerd Font Mono Text" panose="020B0509050203000203" pitchFamily="49" charset="77"/>
              </a:rPr>
              <a:t>ScrollView</a:t>
            </a:r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&gt;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    );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    }</a:t>
            </a:r>
          </a:p>
          <a:p>
            <a: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  <a:t>}</a:t>
            </a:r>
          </a:p>
          <a:p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br>
              <a:rPr lang="en-MY" sz="1200" dirty="0">
                <a:solidFill>
                  <a:srgbClr val="D9D7CE"/>
                </a:solidFill>
                <a:latin typeface="BlexMono Nerd Font Mono Text" panose="020B0509050203000203" pitchFamily="49" charset="77"/>
              </a:rPr>
            </a:br>
            <a:endParaRPr lang="en-MY" sz="1200" dirty="0">
              <a:solidFill>
                <a:srgbClr val="D9D7CE"/>
              </a:solidFill>
              <a:latin typeface="BlexMono Nerd Font Mono Text" panose="020B0509050203000203" pitchFamily="49" charset="7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0280892-42EC-0F46-8442-9F22B4DC5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95" y="0"/>
            <a:ext cx="2866225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60C54C-4DA0-3D41-A91D-19969046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07" y="0"/>
            <a:ext cx="2866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754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ptsTypes="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ptsTypes="AA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ptsTypes="AA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ptsTypes="AA"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  <p:bldP spid="28" grpId="1"/>
      <p:bldP spid="27" grpId="0"/>
      <p:bldP spid="27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Button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4800" i="1" dirty="0">
                <a:solidFill>
                  <a:srgbClr val="FFD67A"/>
                </a:solidFill>
                <a:latin typeface="Montserrat" pitchFamily="2" charset="77"/>
              </a:rPr>
              <a:t>&amp;</a:t>
            </a:r>
            <a:br>
              <a:rPr lang="en" sz="7200" dirty="0">
                <a:solidFill>
                  <a:srgbClr val="33CCCC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55CFE8"/>
                </a:solidFill>
                <a:latin typeface="Montserrat" pitchFamily="2" charset="77"/>
              </a:rPr>
              <a:t>Alert</a:t>
            </a:r>
            <a:endParaRPr sz="7200" dirty="0">
              <a:solidFill>
                <a:srgbClr val="55CFE8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3" y="4040890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7692990"/>
      </p:ext>
    </p:extLst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12646</TotalTime>
  <Words>1561</Words>
  <Application>Microsoft Macintosh PowerPoint</Application>
  <PresentationFormat>On-screen Show (16:9)</PresentationFormat>
  <Paragraphs>2041</Paragraphs>
  <Slides>29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BlexMono Nerd Font Mono Text</vt:lpstr>
      <vt:lpstr>Montserrat</vt:lpstr>
      <vt:lpstr>-webkit-standard</vt:lpstr>
      <vt:lpstr>Raleway</vt:lpstr>
      <vt:lpstr>Hind</vt:lpstr>
      <vt:lpstr>Calibri</vt:lpstr>
      <vt:lpstr>Arial</vt:lpstr>
      <vt:lpstr>BlexMono Nerd Font Mono</vt:lpstr>
      <vt:lpstr>Dumaine</vt:lpstr>
      <vt:lpstr> WORKSHOP</vt:lpstr>
      <vt:lpstr>View &amp; Text</vt:lpstr>
      <vt:lpstr>PowerPoint Presentation</vt:lpstr>
      <vt:lpstr>StyleSheet</vt:lpstr>
      <vt:lpstr>PowerPoint Presentation</vt:lpstr>
      <vt:lpstr>PowerPoint Presentation</vt:lpstr>
      <vt:lpstr>Image &amp; ScrollView</vt:lpstr>
      <vt:lpstr>PowerPoint Presentation</vt:lpstr>
      <vt:lpstr>Button &amp; Alert</vt:lpstr>
      <vt:lpstr>PowerPoint Presentation</vt:lpstr>
      <vt:lpstr>PowerPoint Presentation</vt:lpstr>
      <vt:lpstr>TouchableOpacity &amp; Image</vt:lpstr>
      <vt:lpstr>PowerPoint Presentation</vt:lpstr>
      <vt:lpstr>PowerPoint Presentation</vt:lpstr>
      <vt:lpstr>TextInput &amp; State</vt:lpstr>
      <vt:lpstr>PowerPoint Presentation</vt:lpstr>
      <vt:lpstr>PowerPoint Presentation</vt:lpstr>
      <vt:lpstr>Interval &amp; Boolean</vt:lpstr>
      <vt:lpstr>PowerPoint Presentation</vt:lpstr>
      <vt:lpstr>  Activity: Countdown Timer</vt:lpstr>
      <vt:lpstr>  Props</vt:lpstr>
      <vt:lpstr>  FlatList</vt:lpstr>
      <vt:lpstr>PowerPoint Presentation</vt:lpstr>
      <vt:lpstr>PowerPoint Presentation</vt:lpstr>
      <vt:lpstr>  Asynchronous Storage</vt:lpstr>
      <vt:lpstr>PowerPoint Presentation</vt:lpstr>
      <vt:lpstr> Navigation</vt:lpstr>
      <vt:lpstr>PowerPoint Presentation</vt:lpstr>
      <vt:lpstr>  Activity: To Do List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WORKSHOP</dc:title>
  <cp:lastModifiedBy>LEE WEI FAN</cp:lastModifiedBy>
  <cp:revision>205</cp:revision>
  <cp:lastPrinted>2018-09-22T02:55:05Z</cp:lastPrinted>
  <dcterms:modified xsi:type="dcterms:W3CDTF">2018-09-22T11:46:12Z</dcterms:modified>
</cp:coreProperties>
</file>